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Montserrat"/>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OpenSans-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7e8b280b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7e8b280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6f3ff4bd9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6f3ff4bd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Pre-operationeel: </a:t>
            </a:r>
            <a:r>
              <a:rPr lang="en" sz="1000">
                <a:solidFill>
                  <a:schemeClr val="dk1"/>
                </a:solidFill>
                <a:latin typeface="Calibri"/>
                <a:ea typeface="Calibri"/>
                <a:cs typeface="Calibri"/>
                <a:sym typeface="Calibri"/>
              </a:rPr>
              <a:t>Hij kan alleen nadenken over datgene waar hij mee bezig is, over datgene wat hij op dat moment ziet. Kind ziet verschijnselen, maar legt geen verbanden.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Fantasie versus werkelijkheid: </a:t>
            </a:r>
            <a:r>
              <a:rPr lang="en" sz="1000">
                <a:solidFill>
                  <a:schemeClr val="dk1"/>
                </a:solidFill>
                <a:latin typeface="Calibri"/>
                <a:ea typeface="Calibri"/>
                <a:cs typeface="Calibri"/>
                <a:sym typeface="Calibri"/>
              </a:rPr>
              <a:t>Kan geen onderscheid maken tussen fantasie en werkelijkheid (tot ongeveer 6 jaar snappen van oorzaak/ gevolg) Enorm fantasierijk. Geen besef van oorzaak en gevolg. Leven in het hier en nu, geen tijdsbesef.</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Ervaringsgericht leren: </a:t>
            </a:r>
            <a:r>
              <a:rPr lang="en" sz="1000">
                <a:solidFill>
                  <a:schemeClr val="dk1"/>
                </a:solidFill>
                <a:latin typeface="Calibri"/>
                <a:ea typeface="Calibri"/>
                <a:cs typeface="Calibri"/>
                <a:sym typeface="Calibri"/>
              </a:rPr>
              <a:t>door te doen. (met dingen die rond zijn, kun je rollen. Zien verschillen in groot en klein, maar kunnen het nog niet benoemen)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Benoemen is begrijpen: </a:t>
            </a:r>
            <a:r>
              <a:rPr lang="en" sz="1000">
                <a:solidFill>
                  <a:schemeClr val="dk1"/>
                </a:solidFill>
                <a:latin typeface="Calibri"/>
                <a:ea typeface="Calibri"/>
                <a:cs typeface="Calibri"/>
                <a:sym typeface="Calibri"/>
              </a:rPr>
              <a:t>Rol van taal: gaat steeds meer benoemen, dus begrijpen. Taalontwikkeling gaat sneller als er meer met hem gepraat wordt: actief reageren is belangrijk, positief reageren (autoto = vrachtauto. Weet dus wat het is, ook al benoemt het vrachtauto verkeerd.) Op den duur hoeft je niet meer alles te pakken of te laten zien. Het </a:t>
            </a:r>
            <a:r>
              <a:rPr i="1" lang="en" sz="1000">
                <a:solidFill>
                  <a:schemeClr val="dk1"/>
                </a:solidFill>
                <a:latin typeface="Calibri"/>
                <a:ea typeface="Calibri"/>
                <a:cs typeface="Calibri"/>
                <a:sym typeface="Calibri"/>
              </a:rPr>
              <a:t>grijpen = begrijpen </a:t>
            </a:r>
            <a:r>
              <a:rPr lang="en" sz="1000">
                <a:solidFill>
                  <a:schemeClr val="dk1"/>
                </a:solidFill>
                <a:latin typeface="Calibri"/>
                <a:ea typeface="Calibri"/>
                <a:cs typeface="Calibri"/>
                <a:sym typeface="Calibri"/>
              </a:rPr>
              <a:t>is dus </a:t>
            </a:r>
            <a:r>
              <a:rPr lang="en" sz="1200">
                <a:solidFill>
                  <a:schemeClr val="dk1"/>
                </a:solidFill>
                <a:latin typeface="Calibri"/>
                <a:ea typeface="Calibri"/>
                <a:cs typeface="Calibri"/>
                <a:sym typeface="Calibri"/>
              </a:rPr>
              <a:t>veranderd naar </a:t>
            </a:r>
            <a:r>
              <a:rPr i="1" lang="en" sz="1200">
                <a:solidFill>
                  <a:schemeClr val="dk1"/>
                </a:solidFill>
                <a:latin typeface="Calibri"/>
                <a:ea typeface="Calibri"/>
                <a:cs typeface="Calibri"/>
                <a:sym typeface="Calibri"/>
              </a:rPr>
              <a:t>benoemen = begrijpen</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6f3ff4bd9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6f3ff4bd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Bewegingen worden steeds fijner. Grove motoriek loopt voor op de fijne. (van torens bouwen, tot binnen de lijntjes kleuren)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Kind wordt zindelijk. Beheersing van de sluitspieren.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6f3ff4bd9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6f3ff4bd9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Bewegingen worden steeds fijner. Grove motoriek loopt voor op de fijne. (van torens bouwen, tot binnen de lijntjes kleuren)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Kind wordt zindelijk. Beheersing van de sluitspieren.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6f3ff4bd9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6f3ff4bd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Eerst krassen (door elkaar lopende lijnen) dan krabbelen (lijnen zijn meer vloeiend en minder lijnen en het kind gaat benoemen wat het tekende) Dan de basisvormen. Vierkant, kruis en rondjes, koppoter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Benoemen: geeft er achteraf betekenis aan.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0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6f3ff4bd9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6f3ff4bd9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Pre-operationeel: </a:t>
            </a:r>
            <a:r>
              <a:rPr lang="en" sz="1000">
                <a:solidFill>
                  <a:schemeClr val="dk1"/>
                </a:solidFill>
                <a:latin typeface="Calibri"/>
                <a:ea typeface="Calibri"/>
                <a:cs typeface="Calibri"/>
                <a:sym typeface="Calibri"/>
              </a:rPr>
              <a:t>Hij kan alleen nadenken over datgene waar hij mee bezig is, over datgene wat hij op dat moment ziet. Kind ziet verschijnselen, maar legt geen verbanden.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Fantasie versus werkelijkheid: </a:t>
            </a:r>
            <a:r>
              <a:rPr lang="en" sz="1000">
                <a:solidFill>
                  <a:schemeClr val="dk1"/>
                </a:solidFill>
                <a:latin typeface="Calibri"/>
                <a:ea typeface="Calibri"/>
                <a:cs typeface="Calibri"/>
                <a:sym typeface="Calibri"/>
              </a:rPr>
              <a:t>Kan geen onderscheid maken tussen fantasie en werkelijkheid (tot ongeveer 6 jaar snappen van oorzaak/ gevolg) Enorm fantasierijk. Geen besef van oorzaak en gevolg. Leven in het hier en nu, geen tijdsbesef.</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Ervaringsgericht leren: </a:t>
            </a:r>
            <a:r>
              <a:rPr lang="en" sz="1000">
                <a:solidFill>
                  <a:schemeClr val="dk1"/>
                </a:solidFill>
                <a:latin typeface="Calibri"/>
                <a:ea typeface="Calibri"/>
                <a:cs typeface="Calibri"/>
                <a:sym typeface="Calibri"/>
              </a:rPr>
              <a:t>door te doen. (met dingen die rond zijn, kun je rollen. Zien verschillen in groot en klein, maar kunnen het nog niet benoemen)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Benoemen is begrijpen: </a:t>
            </a:r>
            <a:r>
              <a:rPr lang="en" sz="1000">
                <a:solidFill>
                  <a:schemeClr val="dk1"/>
                </a:solidFill>
                <a:latin typeface="Calibri"/>
                <a:ea typeface="Calibri"/>
                <a:cs typeface="Calibri"/>
                <a:sym typeface="Calibri"/>
              </a:rPr>
              <a:t>Rol van taal: gaat steeds meer benoemen, dus begrijpen. Taalontwikkeling gaat sneller als er meer met hem gepraat wordt: actief reageren is belangrijk, positief reageren (autoto = vrachtauto. Weet dus wat het is, ook al benoemt het vrachtauto verkeerd.) Op den duur hoeft je niet meer alles te pakken of te laten zien. Het </a:t>
            </a:r>
            <a:r>
              <a:rPr i="1" lang="en" sz="1000">
                <a:solidFill>
                  <a:schemeClr val="dk1"/>
                </a:solidFill>
                <a:latin typeface="Calibri"/>
                <a:ea typeface="Calibri"/>
                <a:cs typeface="Calibri"/>
                <a:sym typeface="Calibri"/>
              </a:rPr>
              <a:t>grijpen = begrijpen </a:t>
            </a:r>
            <a:r>
              <a:rPr lang="en" sz="1000">
                <a:solidFill>
                  <a:schemeClr val="dk1"/>
                </a:solidFill>
                <a:latin typeface="Calibri"/>
                <a:ea typeface="Calibri"/>
                <a:cs typeface="Calibri"/>
                <a:sym typeface="Calibri"/>
              </a:rPr>
              <a:t>is dus </a:t>
            </a:r>
            <a:r>
              <a:rPr lang="en" sz="1200">
                <a:solidFill>
                  <a:schemeClr val="dk1"/>
                </a:solidFill>
                <a:latin typeface="Calibri"/>
                <a:ea typeface="Calibri"/>
                <a:cs typeface="Calibri"/>
                <a:sym typeface="Calibri"/>
              </a:rPr>
              <a:t>veranderd naar </a:t>
            </a:r>
            <a:r>
              <a:rPr i="1" lang="en" sz="1200">
                <a:solidFill>
                  <a:schemeClr val="dk1"/>
                </a:solidFill>
                <a:latin typeface="Calibri"/>
                <a:ea typeface="Calibri"/>
                <a:cs typeface="Calibri"/>
                <a:sym typeface="Calibri"/>
              </a:rPr>
              <a:t>benoemen = begrijpen</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6f3ff4bd9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6f3ff4bd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3 medeklinkers aan het begin van een woord zijn moeilijk: straf, schip, schrift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Mijlpalen in woordenschat: herkent </a:t>
            </a:r>
            <a:r>
              <a:rPr b="1" lang="en" sz="1200">
                <a:solidFill>
                  <a:schemeClr val="dk1"/>
                </a:solidFill>
                <a:latin typeface="Calibri"/>
                <a:ea typeface="Calibri"/>
                <a:cs typeface="Calibri"/>
                <a:sym typeface="Calibri"/>
              </a:rPr>
              <a:t>categorieën</a:t>
            </a:r>
            <a:r>
              <a:rPr lang="en" sz="1200">
                <a:solidFill>
                  <a:schemeClr val="dk1"/>
                </a:solidFill>
                <a:latin typeface="Calibri"/>
                <a:ea typeface="Calibri"/>
                <a:cs typeface="Calibri"/>
                <a:sym typeface="Calibri"/>
              </a:rPr>
              <a:t> (gemeenschappelijke kenmerken, voorbeeld iedereen heeft een neus) en woorden krijgen gevoelswaarde: boek = gezellig met mama</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Gaat zinnen maken uit meer dan 1 stuk: hoofd en bijzinnen. Zinsbouw vaak niet correct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Gaat zinnen maken uit meer dan 1 stuk: hoofd en bijzinnen. Zinsbouw vaak niet correct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Spontaan stilstaan bij taal: lachen om poes en loes, spelletje kiekeboe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Bewustzijn geschreven taal: verschil spreektaal en schrijftaal: veel voorlezen is belangrijk</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Verhaal heeft begin, midden en eind. Ook plaatsbepaling wordt herkend. Gaan letters herkennen. (dat is mijn letter)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35f391192_0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35f391192_0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Je mag de opdracht zelf invullen. Je mag een PowerPoint maken, een filmpje met uitleg maken of bijvoorbeeld stiften en papier pakken om een poster te maken met jouw product. Deze laat je dan zien.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
              <a:t>Over 20 minuten is het presenteren. De opdracht mag in groepjes van 4. Belangrijk dat je laat zien wat je gebruikt uit de ontwikkeling van de peuter.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46f3ff4bd9_0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46f3ff4bd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6f3ff4bd9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6f3ff4bd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5f391192_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7e8b280b5_1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7e8b280b5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6f3ff4bd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6f3ff4b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6f3ff4bd9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6f3ff4bd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Pre-operationeel: </a:t>
            </a:r>
            <a:r>
              <a:rPr lang="en" sz="1000">
                <a:solidFill>
                  <a:schemeClr val="dk1"/>
                </a:solidFill>
                <a:latin typeface="Calibri"/>
                <a:ea typeface="Calibri"/>
                <a:cs typeface="Calibri"/>
                <a:sym typeface="Calibri"/>
              </a:rPr>
              <a:t>Hij kan alleen nadenken over datgene waar hij mee bezig is, over datgene wat hij op dat moment ziet. Kind ziet verschijnselen, maar legt geen verbanden.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Fantasie versus werkelijkheid: </a:t>
            </a:r>
            <a:r>
              <a:rPr lang="en" sz="1000">
                <a:solidFill>
                  <a:schemeClr val="dk1"/>
                </a:solidFill>
                <a:latin typeface="Calibri"/>
                <a:ea typeface="Calibri"/>
                <a:cs typeface="Calibri"/>
                <a:sym typeface="Calibri"/>
              </a:rPr>
              <a:t>Kan geen onderscheid maken tussen fantasie en werkelijkheid (tot ongeveer 6 jaar snappen van oorzaak/ gevolg) Enorm fantasierijk. Geen besef van oorzaak en gevolg. Leven in het hier en nu, geen tijdsbesef.</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Ervaringsgericht leren: </a:t>
            </a:r>
            <a:r>
              <a:rPr lang="en" sz="1000">
                <a:solidFill>
                  <a:schemeClr val="dk1"/>
                </a:solidFill>
                <a:latin typeface="Calibri"/>
                <a:ea typeface="Calibri"/>
                <a:cs typeface="Calibri"/>
                <a:sym typeface="Calibri"/>
              </a:rPr>
              <a:t>door te doen. (met dingen die rond zijn, kun je rollen. Zien verschillen in groot en klein, maar kunnen het nog niet benoemen)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Benoemen is begrijpen: </a:t>
            </a:r>
            <a:r>
              <a:rPr lang="en" sz="1000">
                <a:solidFill>
                  <a:schemeClr val="dk1"/>
                </a:solidFill>
                <a:latin typeface="Calibri"/>
                <a:ea typeface="Calibri"/>
                <a:cs typeface="Calibri"/>
                <a:sym typeface="Calibri"/>
              </a:rPr>
              <a:t>Rol van taal: gaat steeds meer benoemen, dus begrijpen. Taalontwikkeling gaat sneller als er meer met hem gepraat wordt: actief reageren is belangrijk, positief reageren (autoto = vrachtauto. Weet dus wat het is, ook al benoemt het vrachtauto verkeerd.) Op den duur hoeft je niet meer alles te pakken of te laten zien. Het </a:t>
            </a:r>
            <a:r>
              <a:rPr i="1" lang="en" sz="1000">
                <a:solidFill>
                  <a:schemeClr val="dk1"/>
                </a:solidFill>
                <a:latin typeface="Calibri"/>
                <a:ea typeface="Calibri"/>
                <a:cs typeface="Calibri"/>
                <a:sym typeface="Calibri"/>
              </a:rPr>
              <a:t>grijpen = begrijpen </a:t>
            </a:r>
            <a:r>
              <a:rPr lang="en" sz="1000">
                <a:solidFill>
                  <a:schemeClr val="dk1"/>
                </a:solidFill>
                <a:latin typeface="Calibri"/>
                <a:ea typeface="Calibri"/>
                <a:cs typeface="Calibri"/>
                <a:sym typeface="Calibri"/>
              </a:rPr>
              <a:t>is dus </a:t>
            </a:r>
            <a:r>
              <a:rPr lang="en" sz="1200">
                <a:solidFill>
                  <a:schemeClr val="dk1"/>
                </a:solidFill>
                <a:latin typeface="Calibri"/>
                <a:ea typeface="Calibri"/>
                <a:cs typeface="Calibri"/>
                <a:sym typeface="Calibri"/>
              </a:rPr>
              <a:t>veranderd naar </a:t>
            </a:r>
            <a:r>
              <a:rPr i="1" lang="en" sz="1200">
                <a:solidFill>
                  <a:schemeClr val="dk1"/>
                </a:solidFill>
                <a:latin typeface="Calibri"/>
                <a:ea typeface="Calibri"/>
                <a:cs typeface="Calibri"/>
                <a:sym typeface="Calibri"/>
              </a:rPr>
              <a:t>benoemen = begrijpen</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6f3ff4bd9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6f3ff4bd9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Pre-operationeel: </a:t>
            </a:r>
            <a:r>
              <a:rPr lang="en" sz="1000">
                <a:solidFill>
                  <a:schemeClr val="dk1"/>
                </a:solidFill>
                <a:latin typeface="Calibri"/>
                <a:ea typeface="Calibri"/>
                <a:cs typeface="Calibri"/>
                <a:sym typeface="Calibri"/>
              </a:rPr>
              <a:t>Hij kan alleen nadenken over datgene waar hij mee bezig is, over datgene wat hij op dat moment ziet. Kind ziet verschijnselen, maar legt geen verbanden.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Fantasie versus werkelijkheid: </a:t>
            </a:r>
            <a:r>
              <a:rPr lang="en" sz="1000">
                <a:solidFill>
                  <a:schemeClr val="dk1"/>
                </a:solidFill>
                <a:latin typeface="Calibri"/>
                <a:ea typeface="Calibri"/>
                <a:cs typeface="Calibri"/>
                <a:sym typeface="Calibri"/>
              </a:rPr>
              <a:t>Kan geen onderscheid maken tussen fantasie en werkelijkheid (tot ongeveer 6 jaar snappen van oorzaak/ gevolg) Enorm fantasierijk. Geen besef van oorzaak en gevolg. Leven in het hier en nu, geen tijdsbesef.</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Ervaringsgericht leren: </a:t>
            </a:r>
            <a:r>
              <a:rPr lang="en" sz="1000">
                <a:solidFill>
                  <a:schemeClr val="dk1"/>
                </a:solidFill>
                <a:latin typeface="Calibri"/>
                <a:ea typeface="Calibri"/>
                <a:cs typeface="Calibri"/>
                <a:sym typeface="Calibri"/>
              </a:rPr>
              <a:t>door te doen. (met dingen die rond zijn, kun je rollen. Zien verschillen in groot en klein, maar kunnen het nog niet benoemen)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Benoemen is begrijpen: </a:t>
            </a:r>
            <a:r>
              <a:rPr lang="en" sz="1000">
                <a:solidFill>
                  <a:schemeClr val="dk1"/>
                </a:solidFill>
                <a:latin typeface="Calibri"/>
                <a:ea typeface="Calibri"/>
                <a:cs typeface="Calibri"/>
                <a:sym typeface="Calibri"/>
              </a:rPr>
              <a:t>Rol van taal: gaat steeds meer benoemen, dus begrijpen. Taalontwikkeling gaat sneller als er meer met hem gepraat wordt: actief reageren is belangrijk, positief reageren (autoto = vrachtauto. Weet dus wat het is, ook al benoemt het vrachtauto verkeerd.) Op den duur hoeft je niet meer alles te pakken of te laten zien. Het </a:t>
            </a:r>
            <a:r>
              <a:rPr i="1" lang="en" sz="1000">
                <a:solidFill>
                  <a:schemeClr val="dk1"/>
                </a:solidFill>
                <a:latin typeface="Calibri"/>
                <a:ea typeface="Calibri"/>
                <a:cs typeface="Calibri"/>
                <a:sym typeface="Calibri"/>
              </a:rPr>
              <a:t>grijpen = begrijpen </a:t>
            </a:r>
            <a:r>
              <a:rPr lang="en" sz="1000">
                <a:solidFill>
                  <a:schemeClr val="dk1"/>
                </a:solidFill>
                <a:latin typeface="Calibri"/>
                <a:ea typeface="Calibri"/>
                <a:cs typeface="Calibri"/>
                <a:sym typeface="Calibri"/>
              </a:rPr>
              <a:t>is dus </a:t>
            </a:r>
            <a:r>
              <a:rPr lang="en" sz="1200">
                <a:solidFill>
                  <a:schemeClr val="dk1"/>
                </a:solidFill>
                <a:latin typeface="Calibri"/>
                <a:ea typeface="Calibri"/>
                <a:cs typeface="Calibri"/>
                <a:sym typeface="Calibri"/>
              </a:rPr>
              <a:t>veranderd naar </a:t>
            </a:r>
            <a:r>
              <a:rPr i="1" lang="en" sz="1200">
                <a:solidFill>
                  <a:schemeClr val="dk1"/>
                </a:solidFill>
                <a:latin typeface="Calibri"/>
                <a:ea typeface="Calibri"/>
                <a:cs typeface="Calibri"/>
                <a:sym typeface="Calibri"/>
              </a:rPr>
              <a:t>benoemen = begrijpen</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6f3ff4bd9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6f3ff4bd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Imiterend leren: </a:t>
            </a:r>
            <a:r>
              <a:rPr lang="en" sz="1200">
                <a:solidFill>
                  <a:schemeClr val="dk1"/>
                </a:solidFill>
                <a:latin typeface="Calibri"/>
                <a:ea typeface="Calibri"/>
                <a:cs typeface="Calibri"/>
                <a:sym typeface="Calibri"/>
              </a:rPr>
              <a:t>nadoen (kunst afkijken, afwassen in het keukentje, gedrag nabootsen, pop in de hoek)</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Eigen persoonlijkheid: </a:t>
            </a:r>
            <a:r>
              <a:rPr lang="en" sz="1200">
                <a:solidFill>
                  <a:schemeClr val="dk1"/>
                </a:solidFill>
                <a:latin typeface="Calibri"/>
                <a:ea typeface="Calibri"/>
                <a:cs typeface="Calibri"/>
                <a:sym typeface="Calibri"/>
              </a:rPr>
              <a:t>ontdekt dat het een eigen persoon is. Noemt zichzelf tot 3 jaar bij eigen naam, verandert naar “ik”. Ontdekt dat hij een eigen persoon is, een eigen wil heeft, zelf besluiten nemen, maar is nog niet in staat zichzelf in anderen te verplaatsen =&gt; gevolg is uitproberen en zin doordrijven. (egocentrisch) Wordt koppig: alles zelf doen, veel strijd.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Geen geweten: </a:t>
            </a:r>
            <a:r>
              <a:rPr lang="en" sz="1200">
                <a:solidFill>
                  <a:schemeClr val="dk1"/>
                </a:solidFill>
                <a:latin typeface="Calibri"/>
                <a:ea typeface="Calibri"/>
                <a:cs typeface="Calibri"/>
                <a:sym typeface="Calibri"/>
              </a:rPr>
              <a:t>Wel een idee wat wel en niet mag, maar waarom begrijpt hij niet. Straffen heeft nog niet veel zin, maar de volwassene moet wel laten zien wanneer je iets afkeurt of goedkeurt. De ‘norm’ bestaat alleen wanneer de volwassene er is. (voorbeeld koektrommel)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Spel:</a:t>
            </a:r>
            <a:r>
              <a:rPr lang="en" sz="1200">
                <a:solidFill>
                  <a:schemeClr val="dk1"/>
                </a:solidFill>
                <a:latin typeface="Calibri"/>
                <a:ea typeface="Calibri"/>
                <a:cs typeface="Calibri"/>
                <a:sym typeface="Calibri"/>
              </a:rPr>
              <a:t> Imitatie spel: speelt na wat ouders doen. (brabbelen in de telefoon) Fantasiespel: 3 stoelen is een trein.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Speelt alleen (solitair spel, maar wel in de nabijheid van anderen: parallel spel)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Wel een voorkeur voor bepaalde kinderen: vorm van vriendschap</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6f3ff4bd9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6f3ff4bd9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Imiterend leren: </a:t>
            </a:r>
            <a:r>
              <a:rPr lang="en" sz="1200">
                <a:solidFill>
                  <a:schemeClr val="dk1"/>
                </a:solidFill>
                <a:latin typeface="Calibri"/>
                <a:ea typeface="Calibri"/>
                <a:cs typeface="Calibri"/>
                <a:sym typeface="Calibri"/>
              </a:rPr>
              <a:t>nadoen (kunst afkijken, afwassen in het keukentje, gedrag nabootsen, pop in de hoek)</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Eigen persoonlijkheid: </a:t>
            </a:r>
            <a:r>
              <a:rPr lang="en" sz="1200">
                <a:solidFill>
                  <a:schemeClr val="dk1"/>
                </a:solidFill>
                <a:latin typeface="Calibri"/>
                <a:ea typeface="Calibri"/>
                <a:cs typeface="Calibri"/>
                <a:sym typeface="Calibri"/>
              </a:rPr>
              <a:t>ontdekt dat het een eigen persoon is. Noemt zichzelf tot 3 jaar bij eigen naam, verandert naar “ik”. Ontdekt dat hij een eigen persoon is, een eigen wil heeft, zelf besluiten nemen, maar is nog niet in staat zichzelf in anderen te verplaatsen =&gt; gevolg is uitproberen en zin doordrijven. (egocentrisch) Wordt koppig: alles zelf doen, veel strijd.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Geen geweten: </a:t>
            </a:r>
            <a:r>
              <a:rPr lang="en" sz="1200">
                <a:solidFill>
                  <a:schemeClr val="dk1"/>
                </a:solidFill>
                <a:latin typeface="Calibri"/>
                <a:ea typeface="Calibri"/>
                <a:cs typeface="Calibri"/>
                <a:sym typeface="Calibri"/>
              </a:rPr>
              <a:t>Wel een idee wat wel en niet mag, maar waarom begrijpt hij niet. Straffen heeft nog niet veel zin, maar de volwassene moet wel laten zien wanneer je iets afkeurt of goedkeurt. De ‘norm’ bestaat alleen wanneer de volwassene er is. (voorbeeld koektrommel)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Spel:</a:t>
            </a:r>
            <a:r>
              <a:rPr lang="en" sz="1200">
                <a:solidFill>
                  <a:schemeClr val="dk1"/>
                </a:solidFill>
                <a:latin typeface="Calibri"/>
                <a:ea typeface="Calibri"/>
                <a:cs typeface="Calibri"/>
                <a:sym typeface="Calibri"/>
              </a:rPr>
              <a:t> Imitatie spel: speelt na wat ouders doen. (brabbelen in de telefoon) Fantasiespel: 3 stoelen is een trein.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Speelt alleen (solitair spel, maar wel in de nabijheid van anderen: parallel spel)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Wel een voorkeur voor bepaalde kinderen: vorm van vriendschap</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6f3ff4bd9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6f3ff4bd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Pre-operationeel: </a:t>
            </a:r>
            <a:r>
              <a:rPr lang="en" sz="1000">
                <a:solidFill>
                  <a:schemeClr val="dk1"/>
                </a:solidFill>
                <a:latin typeface="Calibri"/>
                <a:ea typeface="Calibri"/>
                <a:cs typeface="Calibri"/>
                <a:sym typeface="Calibri"/>
              </a:rPr>
              <a:t>Hij kan alleen nadenken over datgene waar hij mee bezig is, over datgene wat hij op dat moment ziet. Kind ziet verschijnselen, maar legt geen verbanden.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Fantasie versus werkelijkheid: </a:t>
            </a:r>
            <a:r>
              <a:rPr lang="en" sz="1000">
                <a:solidFill>
                  <a:schemeClr val="dk1"/>
                </a:solidFill>
                <a:latin typeface="Calibri"/>
                <a:ea typeface="Calibri"/>
                <a:cs typeface="Calibri"/>
                <a:sym typeface="Calibri"/>
              </a:rPr>
              <a:t>Kan geen onderscheid maken tussen fantasie en werkelijkheid (tot ongeveer 6 jaar snappen van oorzaak/ gevolg) Enorm fantasierijk. Geen besef van oorzaak en gevolg. Leven in het hier en nu, geen tijdsbesef.</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Ervaringsgericht leren: </a:t>
            </a:r>
            <a:r>
              <a:rPr lang="en" sz="1000">
                <a:solidFill>
                  <a:schemeClr val="dk1"/>
                </a:solidFill>
                <a:latin typeface="Calibri"/>
                <a:ea typeface="Calibri"/>
                <a:cs typeface="Calibri"/>
                <a:sym typeface="Calibri"/>
              </a:rPr>
              <a:t>door te doen. (met dingen die rond zijn, kun je rollen. Zien verschillen in groot en klein, maar kunnen het nog niet benoemen)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1"/>
                </a:solidFill>
                <a:latin typeface="Calibri"/>
                <a:ea typeface="Calibri"/>
                <a:cs typeface="Calibri"/>
                <a:sym typeface="Calibri"/>
              </a:rPr>
              <a:t>Benoemen is begrijpen: </a:t>
            </a:r>
            <a:r>
              <a:rPr lang="en" sz="1000">
                <a:solidFill>
                  <a:schemeClr val="dk1"/>
                </a:solidFill>
                <a:latin typeface="Calibri"/>
                <a:ea typeface="Calibri"/>
                <a:cs typeface="Calibri"/>
                <a:sym typeface="Calibri"/>
              </a:rPr>
              <a:t>Rol van taal: gaat steeds meer benoemen, dus begrijpen. Taalontwikkeling gaat sneller als er meer met hem gepraat wordt: actief reageren is belangrijk, positief reageren (autoto = vrachtauto. Weet dus wat het is, ook al benoemt het vrachtauto verkeerd.) Op den duur hoeft je niet meer alles te pakken of te laten zien. Het </a:t>
            </a:r>
            <a:r>
              <a:rPr i="1" lang="en" sz="1000">
                <a:solidFill>
                  <a:schemeClr val="dk1"/>
                </a:solidFill>
                <a:latin typeface="Calibri"/>
                <a:ea typeface="Calibri"/>
                <a:cs typeface="Calibri"/>
                <a:sym typeface="Calibri"/>
              </a:rPr>
              <a:t>grijpen = begrijpen </a:t>
            </a:r>
            <a:r>
              <a:rPr lang="en" sz="1000">
                <a:solidFill>
                  <a:schemeClr val="dk1"/>
                </a:solidFill>
                <a:latin typeface="Calibri"/>
                <a:ea typeface="Calibri"/>
                <a:cs typeface="Calibri"/>
                <a:sym typeface="Calibri"/>
              </a:rPr>
              <a:t>is dus </a:t>
            </a:r>
            <a:r>
              <a:rPr lang="en" sz="1200">
                <a:solidFill>
                  <a:schemeClr val="dk1"/>
                </a:solidFill>
                <a:latin typeface="Calibri"/>
                <a:ea typeface="Calibri"/>
                <a:cs typeface="Calibri"/>
                <a:sym typeface="Calibri"/>
              </a:rPr>
              <a:t>veranderd naar </a:t>
            </a:r>
            <a:r>
              <a:rPr i="1" lang="en" sz="1200">
                <a:solidFill>
                  <a:schemeClr val="dk1"/>
                </a:solidFill>
                <a:latin typeface="Calibri"/>
                <a:ea typeface="Calibri"/>
                <a:cs typeface="Calibri"/>
                <a:sym typeface="Calibri"/>
              </a:rPr>
              <a:t>benoemen = begrijpen</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450" y="3874950"/>
            <a:ext cx="6154500" cy="1584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11" name="Google Shape;11;p2"/>
          <p:cNvSpPr/>
          <p:nvPr/>
        </p:nvSpPr>
        <p:spPr>
          <a:xfrm>
            <a:off x="581050" y="58572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58" name="Google Shape;58;p11"/>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3"/>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4"/>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0" name="Google Shape;70;p14"/>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1" name="Google Shape;71;p14"/>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5"/>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6" name="Google Shape;76;p15"/>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7" name="Google Shape;77;p15"/>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8" name="Google Shape;78;p15"/>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2" name="Google Shape;82;p1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86" name="Google Shape;86;p17"/>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 name="Google Shape;14;p3"/>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15" name="Google Shape;15;p3"/>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4"/>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20" name="Google Shape;20;p4"/>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22" name="Shape 22"/>
        <p:cNvGrpSpPr/>
        <p:nvPr/>
      </p:nvGrpSpPr>
      <p:grpSpPr>
        <a:xfrm>
          <a:off x="0" y="0"/>
          <a:ext cx="0" cy="0"/>
          <a:chOff x="0" y="0"/>
          <a:chExt cx="0" cy="0"/>
        </a:xfrm>
      </p:grpSpPr>
      <p:sp>
        <p:nvSpPr>
          <p:cNvPr id="23" name="Google Shape;23;p5"/>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4" name="Google Shape;24;p5"/>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30" name="Google Shape;30;p6"/>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31" name="Google Shape;31;p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7"/>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7" name="Google Shape;37;p7"/>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8"/>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2" name="Google Shape;42;p8"/>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3" name="Google Shape;43;p8"/>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5" name="Shape 45"/>
        <p:cNvGrpSpPr/>
        <p:nvPr/>
      </p:nvGrpSpPr>
      <p:grpSpPr>
        <a:xfrm>
          <a:off x="0" y="0"/>
          <a:ext cx="0" cy="0"/>
          <a:chOff x="0" y="0"/>
          <a:chExt cx="0" cy="0"/>
        </a:xfrm>
      </p:grpSpPr>
      <p:sp>
        <p:nvSpPr>
          <p:cNvPr id="46" name="Google Shape;46;p9"/>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 name="Google Shape;47;p9"/>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8" name="Google Shape;48;p9"/>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9" name="Google Shape;49;p9"/>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50" name="Google Shape;50;p9"/>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10"/>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54" name="Google Shape;54;p10"/>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6826"/>
            <a:ext cx="8229600" cy="14292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561950" y="2507725"/>
            <a:ext cx="8020200" cy="375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8" name="Google Shape;8;p1"/>
          <p:cNvSpPr txBox="1"/>
          <p:nvPr>
            <p:ph idx="12" type="sldNum"/>
          </p:nvPr>
        </p:nvSpPr>
        <p:spPr>
          <a:xfrm>
            <a:off x="8556775" y="6471400"/>
            <a:ext cx="548700" cy="3867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hyperlink" Target="http://www.youtube.com/watch?v=tRb5PBxHhm4" TargetMode="External"/><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hyperlink" Target="http://www.youtube.com/watch?v=Ff47i14pLl4" TargetMode="External"/><Relationship Id="rId5"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hyperlink" Target="http://www.youtube.com/watch?v=Vnp044JVXPM" TargetMode="External"/><Relationship Id="rId5"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u-FVcBWffzw" TargetMode="Externa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hyperlink" Target="http://www.youtube.com/watch?v=COK1G_yY6cw" TargetMode="External"/><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hyperlink" Target="http://www.youtube.com/watch?v=AgzTmgQ4KWM" TargetMode="External"/><Relationship Id="rId5"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a:off x="443450" y="3866750"/>
            <a:ext cx="8299200" cy="159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ONTWIKKELINGS-</a:t>
            </a:r>
            <a:endParaRPr sz="4800"/>
          </a:p>
          <a:p>
            <a:pPr indent="0" lvl="0" marL="0" rtl="0" algn="l">
              <a:spcBef>
                <a:spcPts val="0"/>
              </a:spcBef>
              <a:spcAft>
                <a:spcPts val="0"/>
              </a:spcAft>
              <a:buNone/>
            </a:pPr>
            <a:r>
              <a:rPr lang="en" sz="4800"/>
              <a:t>PYCHOLOGIE: Peuter</a:t>
            </a:r>
            <a:endParaRPr sz="4800"/>
          </a:p>
        </p:txBody>
      </p:sp>
      <p:pic>
        <p:nvPicPr>
          <p:cNvPr id="95" name="Google Shape;95;p19"/>
          <p:cNvPicPr preferRelativeResize="0"/>
          <p:nvPr/>
        </p:nvPicPr>
        <p:blipFill>
          <a:blip r:embed="rId3">
            <a:alphaModFix/>
          </a:blip>
          <a:stretch>
            <a:fillRect/>
          </a:stretch>
        </p:blipFill>
        <p:spPr>
          <a:xfrm>
            <a:off x="152400" y="152400"/>
            <a:ext cx="8839200" cy="2826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63" name="Shape 163"/>
        <p:cNvGrpSpPr/>
        <p:nvPr/>
      </p:nvGrpSpPr>
      <p:grpSpPr>
        <a:xfrm>
          <a:off x="0" y="0"/>
          <a:ext cx="0" cy="0"/>
          <a:chOff x="0" y="0"/>
          <a:chExt cx="0" cy="0"/>
        </a:xfrm>
      </p:grpSpPr>
      <p:sp>
        <p:nvSpPr>
          <p:cNvPr id="164" name="Google Shape;164;p2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5" name="Google Shape;165;p28"/>
          <p:cNvPicPr preferRelativeResize="0"/>
          <p:nvPr/>
        </p:nvPicPr>
        <p:blipFill rotWithShape="1">
          <a:blip r:embed="rId3">
            <a:alphaModFix amt="30000"/>
          </a:blip>
          <a:srcRect b="0" l="27836" r="27836" t="0"/>
          <a:stretch/>
        </p:blipFill>
        <p:spPr>
          <a:xfrm>
            <a:off x="4584151" y="0"/>
            <a:ext cx="4559846" cy="6858000"/>
          </a:xfrm>
          <a:prstGeom prst="rect">
            <a:avLst/>
          </a:prstGeom>
          <a:noFill/>
          <a:ln>
            <a:noFill/>
          </a:ln>
        </p:spPr>
      </p:pic>
      <p:sp>
        <p:nvSpPr>
          <p:cNvPr id="166" name="Google Shape;166;p28"/>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Jongens en meisjes zijn anders </a:t>
            </a:r>
            <a:endParaRPr/>
          </a:p>
          <a:p>
            <a:pPr indent="-419100" lvl="0" marL="457200" rtl="0" algn="l">
              <a:spcBef>
                <a:spcPts val="0"/>
              </a:spcBef>
              <a:spcAft>
                <a:spcPts val="0"/>
              </a:spcAft>
              <a:buSzPts val="3000"/>
              <a:buChar char="○"/>
            </a:pPr>
            <a:r>
              <a:rPr lang="en"/>
              <a:t>Lichaam verkennen en aanraken</a:t>
            </a:r>
            <a:endParaRPr/>
          </a:p>
          <a:p>
            <a:pPr indent="-419100" lvl="0" marL="457200" rtl="0" algn="l">
              <a:spcBef>
                <a:spcPts val="0"/>
              </a:spcBef>
              <a:spcAft>
                <a:spcPts val="0"/>
              </a:spcAft>
              <a:buSzPts val="3000"/>
              <a:buChar char="○"/>
            </a:pPr>
            <a:r>
              <a:rPr lang="en"/>
              <a:t>Zindelijkheid</a:t>
            </a:r>
            <a:endParaRPr/>
          </a:p>
          <a:p>
            <a:pPr indent="-419100" lvl="0" marL="457200" rtl="0" algn="l">
              <a:spcBef>
                <a:spcPts val="0"/>
              </a:spcBef>
              <a:spcAft>
                <a:spcPts val="0"/>
              </a:spcAft>
              <a:buSzPts val="3000"/>
              <a:buChar char="○"/>
            </a:pPr>
            <a:r>
              <a:rPr lang="en"/>
              <a:t>Anale fase</a:t>
            </a:r>
            <a:br>
              <a:rPr lang="en"/>
            </a:br>
            <a:endParaRPr/>
          </a:p>
        </p:txBody>
      </p:sp>
      <p:sp>
        <p:nvSpPr>
          <p:cNvPr id="167" name="Google Shape;167;p28"/>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Seksuele ontwikkeling</a:t>
            </a:r>
            <a:endParaRPr/>
          </a:p>
        </p:txBody>
      </p:sp>
      <p:pic>
        <p:nvPicPr>
          <p:cNvPr descr="Fragment uit de film 'Kijk, ik groei!' over zindelijkheid en zindelijkheidstraining vanaf 24 maanden" id="168" name="Google Shape;168;p28" title="Kind en Gezin: Zindelijkheid 24-36 maanden">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72" name="Shape 172"/>
        <p:cNvGrpSpPr/>
        <p:nvPr/>
      </p:nvGrpSpPr>
      <p:grpSpPr>
        <a:xfrm>
          <a:off x="0" y="0"/>
          <a:ext cx="0" cy="0"/>
          <a:chOff x="0" y="0"/>
          <a:chExt cx="0" cy="0"/>
        </a:xfrm>
      </p:grpSpPr>
      <p:sp>
        <p:nvSpPr>
          <p:cNvPr id="173" name="Google Shape;173;p2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4" name="Google Shape;174;p29"/>
          <p:cNvPicPr preferRelativeResize="0"/>
          <p:nvPr/>
        </p:nvPicPr>
        <p:blipFill rotWithShape="1">
          <a:blip r:embed="rId3">
            <a:alphaModFix amt="30000"/>
          </a:blip>
          <a:srcRect b="0" l="5673" r="5673" t="0"/>
          <a:stretch/>
        </p:blipFill>
        <p:spPr>
          <a:xfrm>
            <a:off x="1" y="0"/>
            <a:ext cx="4559847" cy="6857999"/>
          </a:xfrm>
          <a:prstGeom prst="rect">
            <a:avLst/>
          </a:prstGeom>
          <a:noFill/>
          <a:ln>
            <a:noFill/>
          </a:ln>
        </p:spPr>
      </p:pic>
      <p:sp>
        <p:nvSpPr>
          <p:cNvPr id="175" name="Google Shape;175;p29"/>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Sensomotorische ontwikkeling</a:t>
            </a:r>
            <a:endParaRPr/>
          </a:p>
        </p:txBody>
      </p:sp>
      <p:sp>
        <p:nvSpPr>
          <p:cNvPr id="176" name="Google Shape;176;p29"/>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Bewegingen worden steeds fijner</a:t>
            </a:r>
            <a:endParaRPr/>
          </a:p>
          <a:p>
            <a:pPr indent="-419100" lvl="0" marL="457200" rtl="0" algn="l">
              <a:spcBef>
                <a:spcPts val="0"/>
              </a:spcBef>
              <a:spcAft>
                <a:spcPts val="0"/>
              </a:spcAft>
              <a:buSzPts val="3000"/>
              <a:buChar char="○"/>
            </a:pPr>
            <a:r>
              <a:rPr lang="en"/>
              <a:t>Zindelijkheid: beheersen van de sluitspieren</a:t>
            </a:r>
            <a:br>
              <a:rPr lang="en"/>
            </a:b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80" name="Shape 180"/>
        <p:cNvGrpSpPr/>
        <p:nvPr/>
      </p:nvGrpSpPr>
      <p:grpSpPr>
        <a:xfrm>
          <a:off x="0" y="0"/>
          <a:ext cx="0" cy="0"/>
          <a:chOff x="0" y="0"/>
          <a:chExt cx="0" cy="0"/>
        </a:xfrm>
      </p:grpSpPr>
      <p:sp>
        <p:nvSpPr>
          <p:cNvPr id="181" name="Google Shape;181;p3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2" name="Google Shape;182;p30"/>
          <p:cNvPicPr preferRelativeResize="0"/>
          <p:nvPr/>
        </p:nvPicPr>
        <p:blipFill rotWithShape="1">
          <a:blip r:embed="rId3">
            <a:alphaModFix amt="30000"/>
          </a:blip>
          <a:srcRect b="0" l="14995" r="40678" t="0"/>
          <a:stretch/>
        </p:blipFill>
        <p:spPr>
          <a:xfrm>
            <a:off x="1" y="0"/>
            <a:ext cx="4559846" cy="6858000"/>
          </a:xfrm>
          <a:prstGeom prst="rect">
            <a:avLst/>
          </a:prstGeom>
          <a:noFill/>
          <a:ln>
            <a:noFill/>
          </a:ln>
        </p:spPr>
      </p:pic>
      <p:sp>
        <p:nvSpPr>
          <p:cNvPr id="183" name="Google Shape;183;p30"/>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Sensomotorische ontwikkeling</a:t>
            </a:r>
            <a:endParaRPr/>
          </a:p>
        </p:txBody>
      </p:sp>
      <p:sp>
        <p:nvSpPr>
          <p:cNvPr id="184" name="Google Shape;184;p30"/>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Bewegingen worden steeds fijner</a:t>
            </a:r>
            <a:endParaRPr/>
          </a:p>
          <a:p>
            <a:pPr indent="-419100" lvl="0" marL="457200" rtl="0" algn="l">
              <a:spcBef>
                <a:spcPts val="0"/>
              </a:spcBef>
              <a:spcAft>
                <a:spcPts val="0"/>
              </a:spcAft>
              <a:buSzPts val="3000"/>
              <a:buChar char="○"/>
            </a:pPr>
            <a:r>
              <a:rPr lang="en"/>
              <a:t>Zindelijkheid: beheersen van de sluitspieren</a:t>
            </a:r>
            <a:br>
              <a:rPr lang="en"/>
            </a:br>
            <a:endParaRPr/>
          </a:p>
        </p:txBody>
      </p:sp>
      <p:pic>
        <p:nvPicPr>
          <p:cNvPr descr="Fragment uit de film 'Kijk, ik groei!' over de grove motoriek van peuters van 18-24 maanden" id="185" name="Google Shape;185;p30" title="Kind en Gezin: Grove motoriek 18-24 maanden">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89" name="Shape 189"/>
        <p:cNvGrpSpPr/>
        <p:nvPr/>
      </p:nvGrpSpPr>
      <p:grpSpPr>
        <a:xfrm>
          <a:off x="0" y="0"/>
          <a:ext cx="0" cy="0"/>
          <a:chOff x="0" y="0"/>
          <a:chExt cx="0" cy="0"/>
        </a:xfrm>
      </p:grpSpPr>
      <p:sp>
        <p:nvSpPr>
          <p:cNvPr id="190" name="Google Shape;190;p3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1" name="Google Shape;191;p31"/>
          <p:cNvPicPr preferRelativeResize="0"/>
          <p:nvPr/>
        </p:nvPicPr>
        <p:blipFill rotWithShape="1">
          <a:blip r:embed="rId3">
            <a:alphaModFix amt="30000"/>
          </a:blip>
          <a:srcRect b="0" l="31300" r="31300" t="0"/>
          <a:stretch/>
        </p:blipFill>
        <p:spPr>
          <a:xfrm>
            <a:off x="4584151" y="0"/>
            <a:ext cx="4559844" cy="6858000"/>
          </a:xfrm>
          <a:prstGeom prst="rect">
            <a:avLst/>
          </a:prstGeom>
          <a:noFill/>
          <a:ln>
            <a:noFill/>
          </a:ln>
        </p:spPr>
      </p:pic>
      <p:sp>
        <p:nvSpPr>
          <p:cNvPr id="192" name="Google Shape;192;p31"/>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Krassen: door elkaar lopende lijnen</a:t>
            </a:r>
            <a:endParaRPr/>
          </a:p>
          <a:p>
            <a:pPr indent="-419100" lvl="0" marL="457200" rtl="0" algn="l">
              <a:spcBef>
                <a:spcPts val="0"/>
              </a:spcBef>
              <a:spcAft>
                <a:spcPts val="0"/>
              </a:spcAft>
              <a:buSzPts val="3000"/>
              <a:buChar char="○"/>
            </a:pPr>
            <a:r>
              <a:rPr lang="en"/>
              <a:t>Krabbelen: lijnen zijn meer vloeiend</a:t>
            </a:r>
            <a:endParaRPr/>
          </a:p>
          <a:p>
            <a:pPr indent="-419100" lvl="0" marL="457200" rtl="0" algn="l">
              <a:spcBef>
                <a:spcPts val="0"/>
              </a:spcBef>
              <a:spcAft>
                <a:spcPts val="0"/>
              </a:spcAft>
              <a:buSzPts val="3000"/>
              <a:buChar char="○"/>
            </a:pPr>
            <a:r>
              <a:rPr lang="en"/>
              <a:t>Benoemen van wat getekend is. </a:t>
            </a:r>
            <a:br>
              <a:rPr lang="en"/>
            </a:br>
            <a:endParaRPr/>
          </a:p>
        </p:txBody>
      </p:sp>
      <p:sp>
        <p:nvSpPr>
          <p:cNvPr id="193" name="Google Shape;193;p31"/>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Creatief – expressieve ontwikkeling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97" name="Shape 197"/>
        <p:cNvGrpSpPr/>
        <p:nvPr/>
      </p:nvGrpSpPr>
      <p:grpSpPr>
        <a:xfrm>
          <a:off x="0" y="0"/>
          <a:ext cx="0" cy="0"/>
          <a:chOff x="0" y="0"/>
          <a:chExt cx="0" cy="0"/>
        </a:xfrm>
      </p:grpSpPr>
      <p:sp>
        <p:nvSpPr>
          <p:cNvPr id="198" name="Google Shape;198;p3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9" name="Google Shape;199;p32"/>
          <p:cNvPicPr preferRelativeResize="0"/>
          <p:nvPr/>
        </p:nvPicPr>
        <p:blipFill rotWithShape="1">
          <a:blip r:embed="rId3">
            <a:alphaModFix amt="30000"/>
          </a:blip>
          <a:srcRect b="0" l="31300" r="31300" t="0"/>
          <a:stretch/>
        </p:blipFill>
        <p:spPr>
          <a:xfrm>
            <a:off x="4584151" y="0"/>
            <a:ext cx="4559844" cy="6858000"/>
          </a:xfrm>
          <a:prstGeom prst="rect">
            <a:avLst/>
          </a:prstGeom>
          <a:noFill/>
          <a:ln>
            <a:noFill/>
          </a:ln>
        </p:spPr>
      </p:pic>
      <p:sp>
        <p:nvSpPr>
          <p:cNvPr id="200" name="Google Shape;200;p32"/>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Krassen: door elkaar lopende lijnen</a:t>
            </a:r>
            <a:endParaRPr/>
          </a:p>
          <a:p>
            <a:pPr indent="-419100" lvl="0" marL="457200" rtl="0" algn="l">
              <a:spcBef>
                <a:spcPts val="0"/>
              </a:spcBef>
              <a:spcAft>
                <a:spcPts val="0"/>
              </a:spcAft>
              <a:buSzPts val="3000"/>
              <a:buChar char="○"/>
            </a:pPr>
            <a:r>
              <a:rPr lang="en"/>
              <a:t>Krabbelen: lijnen zijn meer vloeiend</a:t>
            </a:r>
            <a:endParaRPr/>
          </a:p>
          <a:p>
            <a:pPr indent="-419100" lvl="0" marL="457200" rtl="0" algn="l">
              <a:spcBef>
                <a:spcPts val="0"/>
              </a:spcBef>
              <a:spcAft>
                <a:spcPts val="0"/>
              </a:spcAft>
              <a:buSzPts val="3000"/>
              <a:buChar char="○"/>
            </a:pPr>
            <a:r>
              <a:rPr lang="en"/>
              <a:t>Benoemen van wat getekend is. </a:t>
            </a:r>
            <a:br>
              <a:rPr lang="en"/>
            </a:br>
            <a:endParaRPr/>
          </a:p>
        </p:txBody>
      </p:sp>
      <p:sp>
        <p:nvSpPr>
          <p:cNvPr id="201" name="Google Shape;201;p32"/>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Creatief – expressieve ontwikkeling</a:t>
            </a:r>
            <a:endParaRPr/>
          </a:p>
        </p:txBody>
      </p:sp>
      <p:pic>
        <p:nvPicPr>
          <p:cNvPr descr="Fragment uit de film 'Kijk, ik groei!' over de fijne motoriek van peuters van 24 tot 36 maanden" id="202" name="Google Shape;202;p32" title="Kind en Gezin: Fijne motoriek 24-36 maanden">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06" name="Shape 206"/>
        <p:cNvGrpSpPr/>
        <p:nvPr/>
      </p:nvGrpSpPr>
      <p:grpSpPr>
        <a:xfrm>
          <a:off x="0" y="0"/>
          <a:ext cx="0" cy="0"/>
          <a:chOff x="0" y="0"/>
          <a:chExt cx="0" cy="0"/>
        </a:xfrm>
      </p:grpSpPr>
      <p:sp>
        <p:nvSpPr>
          <p:cNvPr id="207" name="Google Shape;207;p3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8" name="Google Shape;208;p33"/>
          <p:cNvPicPr preferRelativeResize="0"/>
          <p:nvPr/>
        </p:nvPicPr>
        <p:blipFill rotWithShape="1">
          <a:blip r:embed="rId3">
            <a:alphaModFix amt="30000"/>
          </a:blip>
          <a:srcRect b="0" l="27836" r="27836" t="0"/>
          <a:stretch/>
        </p:blipFill>
        <p:spPr>
          <a:xfrm>
            <a:off x="1" y="0"/>
            <a:ext cx="4559847" cy="6857998"/>
          </a:xfrm>
          <a:prstGeom prst="rect">
            <a:avLst/>
          </a:prstGeom>
          <a:noFill/>
          <a:ln>
            <a:noFill/>
          </a:ln>
        </p:spPr>
      </p:pic>
      <p:sp>
        <p:nvSpPr>
          <p:cNvPr id="209" name="Google Shape;209;p33"/>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Taal ontwikkeling</a:t>
            </a:r>
            <a:endParaRPr/>
          </a:p>
        </p:txBody>
      </p:sp>
      <p:sp>
        <p:nvSpPr>
          <p:cNvPr id="210" name="Google Shape;210;p33"/>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Leert alle klanken goed uitspreken</a:t>
            </a:r>
            <a:endParaRPr/>
          </a:p>
          <a:p>
            <a:pPr indent="-419100" lvl="0" marL="457200" rtl="0" algn="l">
              <a:spcBef>
                <a:spcPts val="0"/>
              </a:spcBef>
              <a:spcAft>
                <a:spcPts val="0"/>
              </a:spcAft>
              <a:buSzPts val="3000"/>
              <a:buChar char="○"/>
            </a:pPr>
            <a:r>
              <a:rPr lang="en"/>
              <a:t>Woordenschat groeit door</a:t>
            </a:r>
            <a:endParaRPr/>
          </a:p>
          <a:p>
            <a:pPr indent="-419100" lvl="0" marL="457200" rtl="0" algn="l">
              <a:spcBef>
                <a:spcPts val="0"/>
              </a:spcBef>
              <a:spcAft>
                <a:spcPts val="0"/>
              </a:spcAft>
              <a:buSzPts val="3000"/>
              <a:buChar char="○"/>
            </a:pPr>
            <a:r>
              <a:rPr lang="en"/>
              <a:t>Grammaticale ontwikkeling</a:t>
            </a:r>
            <a:endParaRPr/>
          </a:p>
          <a:p>
            <a:pPr indent="-381000" lvl="1" marL="914400" rtl="0" algn="l">
              <a:spcBef>
                <a:spcPts val="0"/>
              </a:spcBef>
              <a:spcAft>
                <a:spcPts val="0"/>
              </a:spcAft>
              <a:buSzPts val="2400"/>
              <a:buChar char="●"/>
            </a:pPr>
            <a:r>
              <a:rPr lang="en"/>
              <a:t>Gaat zinnen maken met meer dan één stuk.</a:t>
            </a:r>
            <a:endParaRPr/>
          </a:p>
          <a:p>
            <a:pPr indent="-419100" lvl="0" marL="457200" rtl="0" algn="l">
              <a:spcBef>
                <a:spcPts val="0"/>
              </a:spcBef>
              <a:spcAft>
                <a:spcPts val="0"/>
              </a:spcAft>
              <a:buSzPts val="3000"/>
              <a:buChar char="○"/>
            </a:pPr>
            <a:r>
              <a:rPr lang="en"/>
              <a:t>Spontaan stilstaan bij taal </a:t>
            </a:r>
            <a:endParaRPr/>
          </a:p>
          <a:p>
            <a:pPr indent="-419100" lvl="0" marL="457200" rtl="0" algn="l">
              <a:spcBef>
                <a:spcPts val="0"/>
              </a:spcBef>
              <a:spcAft>
                <a:spcPts val="0"/>
              </a:spcAft>
              <a:buSzPts val="3000"/>
              <a:buChar char="○"/>
            </a:pPr>
            <a:r>
              <a:rPr lang="en"/>
              <a:t>Bewustzijn geschreven taal</a:t>
            </a:r>
            <a:endParaRPr/>
          </a:p>
          <a:p>
            <a:pPr indent="-419100" lvl="0" marL="457200" rtl="0" algn="l">
              <a:spcBef>
                <a:spcPts val="0"/>
              </a:spcBef>
              <a:spcAft>
                <a:spcPts val="0"/>
              </a:spcAft>
              <a:buSzPts val="3000"/>
              <a:buChar char="○"/>
            </a:pPr>
            <a:r>
              <a:rPr lang="en"/>
              <a:t>Schriftelijke ontwikkeling</a:t>
            </a:r>
            <a:endParaRPr/>
          </a:p>
          <a:p>
            <a:pPr indent="-381000" lvl="1" marL="914400" rtl="0" algn="l">
              <a:spcBef>
                <a:spcPts val="0"/>
              </a:spcBef>
              <a:spcAft>
                <a:spcPts val="0"/>
              </a:spcAft>
              <a:buSzPts val="2400"/>
              <a:buChar char="●"/>
            </a:pPr>
            <a:r>
              <a:rPr lang="en"/>
              <a:t>Tekenen letters na</a:t>
            </a:r>
            <a:endParaRPr/>
          </a:p>
          <a:p>
            <a:pPr indent="-381000" lvl="1" marL="914400" rtl="0" algn="l">
              <a:spcBef>
                <a:spcPts val="0"/>
              </a:spcBef>
              <a:spcAft>
                <a:spcPts val="0"/>
              </a:spcAft>
              <a:buSzPts val="2400"/>
              <a:buChar char="●"/>
            </a:pPr>
            <a:r>
              <a:rPr lang="en"/>
              <a:t>Ontdekken overeenkomst tussen verhalen en gesproken taal</a:t>
            </a:r>
            <a:br>
              <a:rPr lang="en"/>
            </a:br>
            <a:br>
              <a:rPr lang="en"/>
            </a:b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457200" y="1282625"/>
            <a:ext cx="3978600" cy="14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Zijn kinderen in deze leeftijd </a:t>
            </a:r>
            <a:r>
              <a:rPr lang="en">
                <a:solidFill>
                  <a:srgbClr val="FFC800"/>
                </a:solidFill>
              </a:rPr>
              <a:t>beïnvloedbaar</a:t>
            </a:r>
            <a:r>
              <a:rPr lang="en"/>
              <a:t>?</a:t>
            </a:r>
            <a:endParaRPr/>
          </a:p>
        </p:txBody>
      </p:sp>
      <p:sp>
        <p:nvSpPr>
          <p:cNvPr id="216" name="Google Shape;216;p34"/>
          <p:cNvSpPr txBox="1"/>
          <p:nvPr>
            <p:ph idx="1" type="body"/>
          </p:nvPr>
        </p:nvSpPr>
        <p:spPr>
          <a:xfrm>
            <a:off x="457200" y="3516950"/>
            <a:ext cx="3754800" cy="2846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rgbClr val="FFC800"/>
                </a:solidFill>
              </a:rPr>
              <a:t>Wat denk jij</a:t>
            </a:r>
            <a:r>
              <a:rPr lang="en" sz="2400"/>
              <a:t>?</a:t>
            </a:r>
            <a:endParaRPr sz="2400"/>
          </a:p>
        </p:txBody>
      </p:sp>
      <p:sp>
        <p:nvSpPr>
          <p:cNvPr id="217" name="Google Shape;217;p3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 " id="218" name="Google Shape;218;p34" title="kind im supermarkt">
            <a:hlinkClick r:id="rId3"/>
          </p:cNvPr>
          <p:cNvPicPr preferRelativeResize="0"/>
          <p:nvPr/>
        </p:nvPicPr>
        <p:blipFill>
          <a:blip r:embed="rId4">
            <a:alphaModFix/>
          </a:blip>
          <a:stretch>
            <a:fillRect/>
          </a:stretch>
        </p:blipFill>
        <p:spPr>
          <a:xfrm>
            <a:off x="4435800" y="1777725"/>
            <a:ext cx="4708200" cy="3531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Google Shape;223;p35"/>
          <p:cNvPicPr preferRelativeResize="0"/>
          <p:nvPr/>
        </p:nvPicPr>
        <p:blipFill rotWithShape="1">
          <a:blip r:embed="rId3">
            <a:alphaModFix/>
          </a:blip>
          <a:srcRect b="0" l="5555" r="5555" t="0"/>
          <a:stretch/>
        </p:blipFill>
        <p:spPr>
          <a:xfrm>
            <a:off x="0" y="0"/>
            <a:ext cx="9143999" cy="6858003"/>
          </a:xfrm>
          <a:prstGeom prst="rect">
            <a:avLst/>
          </a:prstGeom>
          <a:noFill/>
          <a:ln>
            <a:noFill/>
          </a:ln>
        </p:spPr>
      </p:pic>
      <p:sp>
        <p:nvSpPr>
          <p:cNvPr id="224" name="Google Shape;224;p35"/>
          <p:cNvSpPr/>
          <p:nvPr/>
        </p:nvSpPr>
        <p:spPr>
          <a:xfrm>
            <a:off x="-6950" y="0"/>
            <a:ext cx="3455400" cy="557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5"/>
          <p:cNvSpPr txBox="1"/>
          <p:nvPr>
            <p:ph idx="4294967295" type="title"/>
          </p:nvPr>
        </p:nvSpPr>
        <p:spPr>
          <a:xfrm>
            <a:off x="-6950" y="0"/>
            <a:ext cx="3247800" cy="12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800"/>
                </a:solidFill>
              </a:rPr>
              <a:t>Opdracht</a:t>
            </a:r>
            <a:endParaRPr>
              <a:solidFill>
                <a:srgbClr val="FFC800"/>
              </a:solidFill>
            </a:endParaRPr>
          </a:p>
        </p:txBody>
      </p:sp>
      <p:sp>
        <p:nvSpPr>
          <p:cNvPr id="226" name="Google Shape;226;p35"/>
          <p:cNvSpPr txBox="1"/>
          <p:nvPr>
            <p:ph idx="4294967295" type="body"/>
          </p:nvPr>
        </p:nvSpPr>
        <p:spPr>
          <a:xfrm>
            <a:off x="0" y="749325"/>
            <a:ext cx="3455400" cy="482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rgbClr val="1D98C7"/>
                </a:solidFill>
              </a:rPr>
              <a:t>Stel je krijgt een opdracht van Verkade om pak koekjes op de markt te brengen voor kinderen van 2-4 jaar. Jouw taak is om te zorgen dat er zoveel mogelijk pakken koekjes verkocht worden. Laat zien hoe je dit zou doen.</a:t>
            </a:r>
            <a:br>
              <a:rPr lang="en" sz="2400">
                <a:solidFill>
                  <a:srgbClr val="1D98C7"/>
                </a:solidFill>
              </a:rPr>
            </a:br>
            <a:endParaRPr sz="2400">
              <a:solidFill>
                <a:srgbClr val="1D98C7"/>
              </a:solidFill>
            </a:endParaRPr>
          </a:p>
        </p:txBody>
      </p:sp>
      <p:sp>
        <p:nvSpPr>
          <p:cNvPr id="227" name="Google Shape;227;p3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6"/>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Zeg roodkapje waar ga je heen</a:t>
            </a:r>
            <a:br>
              <a:rPr lang="en"/>
            </a:br>
            <a:r>
              <a:rPr lang="en"/>
              <a:t>Zo alleen, zo alleen</a:t>
            </a:r>
            <a:br>
              <a:rPr lang="en"/>
            </a:br>
            <a:r>
              <a:rPr lang="en"/>
              <a:t>Zeg Roodkapje waar ga je heen</a:t>
            </a:r>
            <a:br>
              <a:rPr lang="en"/>
            </a:br>
            <a:r>
              <a:rPr lang="en"/>
              <a:t>Zo alleen</a:t>
            </a:r>
            <a:endParaRPr/>
          </a:p>
        </p:txBody>
      </p:sp>
      <p:sp>
        <p:nvSpPr>
          <p:cNvPr id="233" name="Google Shape;233;p3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id="238" name="Google Shape;238;p37"/>
          <p:cNvPicPr preferRelativeResize="0"/>
          <p:nvPr/>
        </p:nvPicPr>
        <p:blipFill rotWithShape="1">
          <a:blip r:embed="rId3">
            <a:alphaModFix amt="30000"/>
          </a:blip>
          <a:srcRect b="0" l="27836" r="27836" t="0"/>
          <a:stretch/>
        </p:blipFill>
        <p:spPr>
          <a:xfrm>
            <a:off x="4584151" y="0"/>
            <a:ext cx="4559846" cy="6858000"/>
          </a:xfrm>
          <a:prstGeom prst="rect">
            <a:avLst/>
          </a:prstGeom>
          <a:noFill/>
          <a:ln>
            <a:noFill/>
          </a:ln>
        </p:spPr>
      </p:pic>
      <p:sp>
        <p:nvSpPr>
          <p:cNvPr id="239" name="Google Shape;239;p37"/>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2</a:t>
            </a:r>
            <a:r>
              <a:rPr lang="en">
                <a:solidFill>
                  <a:srgbClr val="FFC800"/>
                </a:solidFill>
              </a:rPr>
              <a:t>.</a:t>
            </a:r>
            <a:endParaRPr>
              <a:solidFill>
                <a:srgbClr val="FFC800"/>
              </a:solidFill>
            </a:endParaRPr>
          </a:p>
          <a:p>
            <a:pPr indent="0" lvl="0" marL="0" rtl="0" algn="l">
              <a:spcBef>
                <a:spcPts val="0"/>
              </a:spcBef>
              <a:spcAft>
                <a:spcPts val="0"/>
              </a:spcAft>
              <a:buNone/>
            </a:pPr>
            <a:r>
              <a:rPr lang="en"/>
              <a:t>Doel</a:t>
            </a:r>
            <a:endParaRPr/>
          </a:p>
        </p:txBody>
      </p:sp>
      <p:sp>
        <p:nvSpPr>
          <p:cNvPr id="240" name="Google Shape;240;p3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1" name="Google Shape;241;p37"/>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Aan het einde van de les, kan de student benoemen welke ontwikkeling een peuter doormaakt op de verschillende ontwikkelingsgebieden.</a:t>
            </a:r>
            <a:endParaRPr>
              <a:solidFill>
                <a:schemeClr val="lt1"/>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Zeg roodkapje waar ga je heen</a:t>
            </a:r>
            <a:br>
              <a:rPr lang="en"/>
            </a:br>
            <a:r>
              <a:rPr lang="en"/>
              <a:t>Zo alleen, zo alleen</a:t>
            </a:r>
            <a:br>
              <a:rPr lang="en"/>
            </a:br>
            <a:r>
              <a:rPr lang="en"/>
              <a:t>Zeg Roodkapje waar ga je heen</a:t>
            </a:r>
            <a:br>
              <a:rPr lang="en"/>
            </a:br>
            <a:r>
              <a:rPr lang="en"/>
              <a:t>Zo alleen</a:t>
            </a:r>
            <a:endParaRPr/>
          </a:p>
        </p:txBody>
      </p:sp>
      <p:sp>
        <p:nvSpPr>
          <p:cNvPr id="101" name="Google Shape;101;p2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21"/>
          <p:cNvPicPr preferRelativeResize="0"/>
          <p:nvPr/>
        </p:nvPicPr>
        <p:blipFill rotWithShape="1">
          <a:blip r:embed="rId3">
            <a:alphaModFix amt="30000"/>
          </a:blip>
          <a:srcRect b="0" l="27836" r="27836" t="0"/>
          <a:stretch/>
        </p:blipFill>
        <p:spPr>
          <a:xfrm>
            <a:off x="4584151" y="0"/>
            <a:ext cx="4559846" cy="6858000"/>
          </a:xfrm>
          <a:prstGeom prst="rect">
            <a:avLst/>
          </a:prstGeom>
          <a:noFill/>
          <a:ln>
            <a:noFill/>
          </a:ln>
        </p:spPr>
      </p:pic>
      <p:sp>
        <p:nvSpPr>
          <p:cNvPr id="107" name="Google Shape;107;p21"/>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1.</a:t>
            </a:r>
            <a:endParaRPr>
              <a:solidFill>
                <a:srgbClr val="FFC800"/>
              </a:solidFill>
            </a:endParaRPr>
          </a:p>
          <a:p>
            <a:pPr indent="0" lvl="0" marL="0" rtl="0" algn="l">
              <a:spcBef>
                <a:spcPts val="0"/>
              </a:spcBef>
              <a:spcAft>
                <a:spcPts val="0"/>
              </a:spcAft>
              <a:buNone/>
            </a:pPr>
            <a:r>
              <a:rPr lang="en"/>
              <a:t>Doel</a:t>
            </a:r>
            <a:endParaRPr/>
          </a:p>
        </p:txBody>
      </p:sp>
      <p:sp>
        <p:nvSpPr>
          <p:cNvPr id="108" name="Google Shape;108;p2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9" name="Google Shape;109;p21"/>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Aan het einde van de les, kan de student benoemen welke ontwikkeling een peuter doormaakt op de verschillende ontwikkelingsgebieden.</a:t>
            </a:r>
            <a:endParaRPr>
              <a:solidFill>
                <a:schemeClr val="lt1"/>
              </a:solidFill>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13" name="Shape 113"/>
        <p:cNvGrpSpPr/>
        <p:nvPr/>
      </p:nvGrpSpPr>
      <p:grpSpPr>
        <a:xfrm>
          <a:off x="0" y="0"/>
          <a:ext cx="0" cy="0"/>
          <a:chOff x="0" y="0"/>
          <a:chExt cx="0" cy="0"/>
        </a:xfrm>
      </p:grpSpPr>
      <p:sp>
        <p:nvSpPr>
          <p:cNvPr id="114" name="Google Shape;114;p2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5" name="Google Shape;115;p22"/>
          <p:cNvPicPr preferRelativeResize="0"/>
          <p:nvPr/>
        </p:nvPicPr>
        <p:blipFill rotWithShape="1">
          <a:blip r:embed="rId3">
            <a:alphaModFix amt="30000"/>
          </a:blip>
          <a:srcRect b="0" l="27836" r="27836" t="0"/>
          <a:stretch/>
        </p:blipFill>
        <p:spPr>
          <a:xfrm>
            <a:off x="1" y="0"/>
            <a:ext cx="4559846" cy="6858000"/>
          </a:xfrm>
          <a:prstGeom prst="rect">
            <a:avLst/>
          </a:prstGeom>
          <a:noFill/>
          <a:ln>
            <a:noFill/>
          </a:ln>
        </p:spPr>
      </p:pic>
      <p:sp>
        <p:nvSpPr>
          <p:cNvPr id="116" name="Google Shape;116;p22"/>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Inhoud</a:t>
            </a:r>
            <a:endParaRPr/>
          </a:p>
        </p:txBody>
      </p:sp>
      <p:sp>
        <p:nvSpPr>
          <p:cNvPr id="117" name="Google Shape;117;p22"/>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Cognitieve ontwikkeling</a:t>
            </a:r>
            <a:endParaRPr/>
          </a:p>
          <a:p>
            <a:pPr indent="-419100" lvl="0" marL="457200" rtl="0" algn="l">
              <a:spcBef>
                <a:spcPts val="0"/>
              </a:spcBef>
              <a:spcAft>
                <a:spcPts val="0"/>
              </a:spcAft>
              <a:buSzPts val="3000"/>
              <a:buChar char="○"/>
            </a:pPr>
            <a:r>
              <a:rPr lang="en"/>
              <a:t>Sociaal-emotionele ontwikkeling</a:t>
            </a:r>
            <a:endParaRPr/>
          </a:p>
          <a:p>
            <a:pPr indent="-419100" lvl="0" marL="457200" rtl="0" algn="l">
              <a:spcBef>
                <a:spcPts val="0"/>
              </a:spcBef>
              <a:spcAft>
                <a:spcPts val="0"/>
              </a:spcAft>
              <a:buSzPts val="3000"/>
              <a:buChar char="○"/>
            </a:pPr>
            <a:r>
              <a:rPr lang="en"/>
              <a:t>Seksuele ontwikkeling</a:t>
            </a:r>
            <a:endParaRPr/>
          </a:p>
          <a:p>
            <a:pPr indent="-419100" lvl="0" marL="457200" rtl="0" algn="l">
              <a:spcBef>
                <a:spcPts val="0"/>
              </a:spcBef>
              <a:spcAft>
                <a:spcPts val="0"/>
              </a:spcAft>
              <a:buSzPts val="3000"/>
              <a:buChar char="○"/>
            </a:pPr>
            <a:r>
              <a:rPr lang="en"/>
              <a:t>Sensomotorische ontwikkeling</a:t>
            </a:r>
            <a:endParaRPr/>
          </a:p>
          <a:p>
            <a:pPr indent="-419100" lvl="0" marL="457200" rtl="0" algn="l">
              <a:spcBef>
                <a:spcPts val="0"/>
              </a:spcBef>
              <a:spcAft>
                <a:spcPts val="0"/>
              </a:spcAft>
              <a:buSzPts val="3000"/>
              <a:buChar char="○"/>
            </a:pPr>
            <a:r>
              <a:rPr lang="en"/>
              <a:t>Creatief-expressieve ontwikkeling</a:t>
            </a:r>
            <a:endParaRPr/>
          </a:p>
          <a:p>
            <a:pPr indent="-419100" lvl="0" marL="457200" rtl="0" algn="l">
              <a:spcBef>
                <a:spcPts val="0"/>
              </a:spcBef>
              <a:spcAft>
                <a:spcPts val="0"/>
              </a:spcAft>
              <a:buSzPts val="3000"/>
              <a:buChar char="○"/>
            </a:pPr>
            <a:r>
              <a:rPr lang="en"/>
              <a:t>Taalontwikkeling</a:t>
            </a:r>
            <a:br>
              <a:rPr lang="en"/>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21" name="Shape 121"/>
        <p:cNvGrpSpPr/>
        <p:nvPr/>
      </p:nvGrpSpPr>
      <p:grpSpPr>
        <a:xfrm>
          <a:off x="0" y="0"/>
          <a:ext cx="0" cy="0"/>
          <a:chOff x="0" y="0"/>
          <a:chExt cx="0" cy="0"/>
        </a:xfrm>
      </p:grpSpPr>
      <p:sp>
        <p:nvSpPr>
          <p:cNvPr id="122" name="Google Shape;122;p2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3" name="Google Shape;123;p23"/>
          <p:cNvPicPr preferRelativeResize="0"/>
          <p:nvPr/>
        </p:nvPicPr>
        <p:blipFill rotWithShape="1">
          <a:blip r:embed="rId3">
            <a:alphaModFix amt="30000"/>
          </a:blip>
          <a:srcRect b="0" l="27836" r="27836" t="0"/>
          <a:stretch/>
        </p:blipFill>
        <p:spPr>
          <a:xfrm>
            <a:off x="4584151" y="0"/>
            <a:ext cx="4559846" cy="6858000"/>
          </a:xfrm>
          <a:prstGeom prst="rect">
            <a:avLst/>
          </a:prstGeom>
          <a:noFill/>
          <a:ln>
            <a:noFill/>
          </a:ln>
        </p:spPr>
      </p:pic>
      <p:sp>
        <p:nvSpPr>
          <p:cNvPr id="124" name="Google Shape;124;p23"/>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Pre-operationele fase</a:t>
            </a:r>
            <a:endParaRPr/>
          </a:p>
          <a:p>
            <a:pPr indent="-419100" lvl="0" marL="457200" rtl="0" algn="l">
              <a:spcBef>
                <a:spcPts val="0"/>
              </a:spcBef>
              <a:spcAft>
                <a:spcPts val="0"/>
              </a:spcAft>
              <a:buSzPts val="3000"/>
              <a:buChar char="○"/>
            </a:pPr>
            <a:r>
              <a:rPr lang="en"/>
              <a:t>Fantasie versus werkelijkheid</a:t>
            </a:r>
            <a:endParaRPr/>
          </a:p>
          <a:p>
            <a:pPr indent="-419100" lvl="0" marL="457200" rtl="0" algn="l">
              <a:spcBef>
                <a:spcPts val="0"/>
              </a:spcBef>
              <a:spcAft>
                <a:spcPts val="0"/>
              </a:spcAft>
              <a:buSzPts val="3000"/>
              <a:buChar char="○"/>
            </a:pPr>
            <a:r>
              <a:rPr lang="en"/>
              <a:t>Ervaringsgericht leren</a:t>
            </a:r>
            <a:endParaRPr/>
          </a:p>
          <a:p>
            <a:pPr indent="-419100" lvl="0" marL="457200" rtl="0" algn="l">
              <a:spcBef>
                <a:spcPts val="0"/>
              </a:spcBef>
              <a:spcAft>
                <a:spcPts val="0"/>
              </a:spcAft>
              <a:buSzPts val="3000"/>
              <a:buChar char="○"/>
            </a:pPr>
            <a:r>
              <a:rPr lang="en"/>
              <a:t>Benoemen is begrijpen</a:t>
            </a:r>
            <a:br>
              <a:rPr lang="en"/>
            </a:br>
            <a:br>
              <a:rPr lang="en"/>
            </a:br>
            <a:endParaRPr/>
          </a:p>
        </p:txBody>
      </p:sp>
      <p:sp>
        <p:nvSpPr>
          <p:cNvPr id="125" name="Google Shape;125;p23"/>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Cognitieve ontwikkeling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29" name="Shape 129"/>
        <p:cNvGrpSpPr/>
        <p:nvPr/>
      </p:nvGrpSpPr>
      <p:grpSpPr>
        <a:xfrm>
          <a:off x="0" y="0"/>
          <a:ext cx="0" cy="0"/>
          <a:chOff x="0" y="0"/>
          <a:chExt cx="0" cy="0"/>
        </a:xfrm>
      </p:grpSpPr>
      <p:sp>
        <p:nvSpPr>
          <p:cNvPr id="130" name="Google Shape;130;p2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24"/>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Cognitieve ontwikkeling</a:t>
            </a:r>
            <a:endParaRPr/>
          </a:p>
        </p:txBody>
      </p:sp>
      <p:pic>
        <p:nvPicPr>
          <p:cNvPr id="132" name="Google Shape;132;p24"/>
          <p:cNvPicPr preferRelativeResize="0"/>
          <p:nvPr/>
        </p:nvPicPr>
        <p:blipFill rotWithShape="1">
          <a:blip r:embed="rId3">
            <a:alphaModFix amt="30000"/>
          </a:blip>
          <a:srcRect b="0" l="27836" r="27836" t="0"/>
          <a:stretch/>
        </p:blipFill>
        <p:spPr>
          <a:xfrm>
            <a:off x="4584151" y="0"/>
            <a:ext cx="4559846" cy="6858000"/>
          </a:xfrm>
          <a:prstGeom prst="rect">
            <a:avLst/>
          </a:prstGeom>
          <a:noFill/>
          <a:ln>
            <a:noFill/>
          </a:ln>
        </p:spPr>
      </p:pic>
      <p:sp>
        <p:nvSpPr>
          <p:cNvPr id="133" name="Google Shape;133;p24"/>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Pre-operationele fase</a:t>
            </a:r>
            <a:endParaRPr/>
          </a:p>
          <a:p>
            <a:pPr indent="-419100" lvl="0" marL="457200" rtl="0" algn="l">
              <a:spcBef>
                <a:spcPts val="0"/>
              </a:spcBef>
              <a:spcAft>
                <a:spcPts val="0"/>
              </a:spcAft>
              <a:buSzPts val="3000"/>
              <a:buChar char="○"/>
            </a:pPr>
            <a:r>
              <a:rPr lang="en"/>
              <a:t>Fantasie versus werkelijkheid</a:t>
            </a:r>
            <a:endParaRPr/>
          </a:p>
          <a:p>
            <a:pPr indent="-419100" lvl="0" marL="457200" rtl="0" algn="l">
              <a:spcBef>
                <a:spcPts val="0"/>
              </a:spcBef>
              <a:spcAft>
                <a:spcPts val="0"/>
              </a:spcAft>
              <a:buSzPts val="3000"/>
              <a:buChar char="○"/>
            </a:pPr>
            <a:r>
              <a:rPr lang="en"/>
              <a:t>Ervaringsgericht leren</a:t>
            </a:r>
            <a:endParaRPr/>
          </a:p>
          <a:p>
            <a:pPr indent="-419100" lvl="0" marL="457200" rtl="0" algn="l">
              <a:spcBef>
                <a:spcPts val="0"/>
              </a:spcBef>
              <a:spcAft>
                <a:spcPts val="0"/>
              </a:spcAft>
              <a:buSzPts val="3000"/>
              <a:buChar char="○"/>
            </a:pPr>
            <a:r>
              <a:rPr lang="en"/>
              <a:t>Benoemen is begrijpen</a:t>
            </a:r>
            <a:br>
              <a:rPr lang="en"/>
            </a:br>
            <a:br>
              <a:rPr lang="en"/>
            </a:br>
            <a:endParaRPr/>
          </a:p>
        </p:txBody>
      </p:sp>
      <p:pic>
        <p:nvPicPr>
          <p:cNvPr descr="Fragment uit de film 'Kijk, ik groei!' over de verstandelijke ontwikkeling van peuters van 24 tot 36 maanden" id="134" name="Google Shape;134;p24" title="Kind en Gezin: Verstandelijke ontwikkeling 24-36 maanden">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38" name="Shape 138"/>
        <p:cNvGrpSpPr/>
        <p:nvPr/>
      </p:nvGrpSpPr>
      <p:grpSpPr>
        <a:xfrm>
          <a:off x="0" y="0"/>
          <a:ext cx="0" cy="0"/>
          <a:chOff x="0" y="0"/>
          <a:chExt cx="0" cy="0"/>
        </a:xfrm>
      </p:grpSpPr>
      <p:sp>
        <p:nvSpPr>
          <p:cNvPr id="139" name="Google Shape;139;p2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0" name="Google Shape;140;p25"/>
          <p:cNvPicPr preferRelativeResize="0"/>
          <p:nvPr/>
        </p:nvPicPr>
        <p:blipFill rotWithShape="1">
          <a:blip r:embed="rId3">
            <a:alphaModFix amt="30000"/>
          </a:blip>
          <a:srcRect b="0" l="14995" r="40678" t="0"/>
          <a:stretch/>
        </p:blipFill>
        <p:spPr>
          <a:xfrm>
            <a:off x="1" y="0"/>
            <a:ext cx="4559846" cy="6858000"/>
          </a:xfrm>
          <a:prstGeom prst="rect">
            <a:avLst/>
          </a:prstGeom>
          <a:noFill/>
          <a:ln>
            <a:noFill/>
          </a:ln>
        </p:spPr>
      </p:pic>
      <p:sp>
        <p:nvSpPr>
          <p:cNvPr id="141" name="Google Shape;141;p25"/>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Sociaal-emotionele ontwikkeling</a:t>
            </a:r>
            <a:endParaRPr/>
          </a:p>
        </p:txBody>
      </p:sp>
      <p:sp>
        <p:nvSpPr>
          <p:cNvPr id="142" name="Google Shape;142;p25"/>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Imiterend leren; nadoen</a:t>
            </a:r>
            <a:endParaRPr/>
          </a:p>
          <a:p>
            <a:pPr indent="-419100" lvl="0" marL="457200" rtl="0" algn="l">
              <a:spcBef>
                <a:spcPts val="0"/>
              </a:spcBef>
              <a:spcAft>
                <a:spcPts val="0"/>
              </a:spcAft>
              <a:buSzPts val="3000"/>
              <a:buChar char="○"/>
            </a:pPr>
            <a:r>
              <a:rPr lang="en"/>
              <a:t>Eigen persoonlijkheid; egocentrisch</a:t>
            </a:r>
            <a:endParaRPr/>
          </a:p>
          <a:p>
            <a:pPr indent="-419100" lvl="0" marL="457200" rtl="0" algn="l">
              <a:spcBef>
                <a:spcPts val="0"/>
              </a:spcBef>
              <a:spcAft>
                <a:spcPts val="0"/>
              </a:spcAft>
              <a:buSzPts val="3000"/>
              <a:buChar char="○"/>
            </a:pPr>
            <a:r>
              <a:rPr lang="en"/>
              <a:t>Geweten</a:t>
            </a:r>
            <a:endParaRPr/>
          </a:p>
          <a:p>
            <a:pPr indent="-419100" lvl="0" marL="457200" rtl="0" algn="l">
              <a:spcBef>
                <a:spcPts val="0"/>
              </a:spcBef>
              <a:spcAft>
                <a:spcPts val="0"/>
              </a:spcAft>
              <a:buSzPts val="3000"/>
              <a:buChar char="○"/>
            </a:pPr>
            <a:r>
              <a:rPr lang="en"/>
              <a:t>Spel =</a:t>
            </a:r>
            <a:br>
              <a:rPr lang="en"/>
            </a:br>
            <a:r>
              <a:rPr lang="en"/>
              <a:t>	Imitatiespel</a:t>
            </a:r>
            <a:br>
              <a:rPr lang="en"/>
            </a:br>
            <a:r>
              <a:rPr lang="en"/>
              <a:t>	Fantasiespel</a:t>
            </a:r>
            <a:br>
              <a:rPr lang="en"/>
            </a:br>
            <a:r>
              <a:rPr lang="en"/>
              <a:t>	Speelt graag alleen; solitair spel</a:t>
            </a:r>
            <a:br>
              <a:rPr lang="en"/>
            </a:b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46" name="Shape 146"/>
        <p:cNvGrpSpPr/>
        <p:nvPr/>
      </p:nvGrpSpPr>
      <p:grpSpPr>
        <a:xfrm>
          <a:off x="0" y="0"/>
          <a:ext cx="0" cy="0"/>
          <a:chOff x="0" y="0"/>
          <a:chExt cx="0" cy="0"/>
        </a:xfrm>
      </p:grpSpPr>
      <p:sp>
        <p:nvSpPr>
          <p:cNvPr id="147" name="Google Shape;147;p2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8" name="Google Shape;148;p26"/>
          <p:cNvPicPr preferRelativeResize="0"/>
          <p:nvPr/>
        </p:nvPicPr>
        <p:blipFill rotWithShape="1">
          <a:blip r:embed="rId3">
            <a:alphaModFix amt="30000"/>
          </a:blip>
          <a:srcRect b="0" l="27836" r="27836" t="0"/>
          <a:stretch/>
        </p:blipFill>
        <p:spPr>
          <a:xfrm>
            <a:off x="1" y="0"/>
            <a:ext cx="4559846" cy="6858000"/>
          </a:xfrm>
          <a:prstGeom prst="rect">
            <a:avLst/>
          </a:prstGeom>
          <a:noFill/>
          <a:ln>
            <a:noFill/>
          </a:ln>
        </p:spPr>
      </p:pic>
      <p:sp>
        <p:nvSpPr>
          <p:cNvPr id="149" name="Google Shape;149;p26"/>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Sociaal-emotionele ontwikkeling</a:t>
            </a:r>
            <a:endParaRPr/>
          </a:p>
        </p:txBody>
      </p:sp>
      <p:sp>
        <p:nvSpPr>
          <p:cNvPr id="150" name="Google Shape;150;p26"/>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Imiterend leren; nadoen</a:t>
            </a:r>
            <a:endParaRPr/>
          </a:p>
          <a:p>
            <a:pPr indent="-419100" lvl="0" marL="457200" rtl="0" algn="l">
              <a:spcBef>
                <a:spcPts val="0"/>
              </a:spcBef>
              <a:spcAft>
                <a:spcPts val="0"/>
              </a:spcAft>
              <a:buSzPts val="3000"/>
              <a:buChar char="○"/>
            </a:pPr>
            <a:r>
              <a:rPr lang="en"/>
              <a:t>Eigen persoonlijkheid; egocentrisch</a:t>
            </a:r>
            <a:endParaRPr/>
          </a:p>
          <a:p>
            <a:pPr indent="-419100" lvl="0" marL="457200" rtl="0" algn="l">
              <a:spcBef>
                <a:spcPts val="0"/>
              </a:spcBef>
              <a:spcAft>
                <a:spcPts val="0"/>
              </a:spcAft>
              <a:buSzPts val="3000"/>
              <a:buChar char="○"/>
            </a:pPr>
            <a:r>
              <a:rPr lang="en"/>
              <a:t>Geweten</a:t>
            </a:r>
            <a:endParaRPr/>
          </a:p>
          <a:p>
            <a:pPr indent="-419100" lvl="0" marL="457200" rtl="0" algn="l">
              <a:spcBef>
                <a:spcPts val="0"/>
              </a:spcBef>
              <a:spcAft>
                <a:spcPts val="0"/>
              </a:spcAft>
              <a:buSzPts val="3000"/>
              <a:buChar char="○"/>
            </a:pPr>
            <a:r>
              <a:rPr lang="en"/>
              <a:t>Spel =</a:t>
            </a:r>
            <a:br>
              <a:rPr lang="en"/>
            </a:br>
            <a:r>
              <a:rPr lang="en"/>
              <a:t>	Imitatiespel</a:t>
            </a:r>
            <a:br>
              <a:rPr lang="en"/>
            </a:br>
            <a:r>
              <a:rPr lang="en"/>
              <a:t>	Fantasiespel</a:t>
            </a:r>
            <a:br>
              <a:rPr lang="en"/>
            </a:br>
            <a:r>
              <a:rPr lang="en"/>
              <a:t>	Speelt graag alleen; solitair spel</a:t>
            </a:r>
            <a:br>
              <a:rPr lang="en"/>
            </a:br>
            <a:endParaRPr/>
          </a:p>
        </p:txBody>
      </p:sp>
      <p:pic>
        <p:nvPicPr>
          <p:cNvPr descr="Fragment uit de film 'Kijk, ik groei!' over de sociaal-emotionele ontwikkeling van peuters van 24 tot 36 maanden" id="151" name="Google Shape;151;p26" title="Kind en Gezin: Sociaal-emotionele ontwikkeling 24-36 maanden">
            <a:hlinkClick r:id="rId4"/>
          </p:cNvPr>
          <p:cNvPicPr preferRelativeResize="0"/>
          <p:nvPr/>
        </p:nvPicPr>
        <p:blipFill>
          <a:blip r:embed="rId5">
            <a:alphaModFix/>
          </a:blip>
          <a:stretch>
            <a:fillRect/>
          </a:stretch>
        </p:blipFill>
        <p:spPr>
          <a:xfrm>
            <a:off x="0" y="-3"/>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55" name="Shape 155"/>
        <p:cNvGrpSpPr/>
        <p:nvPr/>
      </p:nvGrpSpPr>
      <p:grpSpPr>
        <a:xfrm>
          <a:off x="0" y="0"/>
          <a:ext cx="0" cy="0"/>
          <a:chOff x="0" y="0"/>
          <a:chExt cx="0" cy="0"/>
        </a:xfrm>
      </p:grpSpPr>
      <p:sp>
        <p:nvSpPr>
          <p:cNvPr id="156" name="Google Shape;156;p2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7" name="Google Shape;157;p27"/>
          <p:cNvPicPr preferRelativeResize="0"/>
          <p:nvPr/>
        </p:nvPicPr>
        <p:blipFill rotWithShape="1">
          <a:blip r:embed="rId3">
            <a:alphaModFix amt="30000"/>
          </a:blip>
          <a:srcRect b="-1510" l="19488" r="35211" t="1510"/>
          <a:stretch/>
        </p:blipFill>
        <p:spPr>
          <a:xfrm>
            <a:off x="4584151" y="0"/>
            <a:ext cx="4559844" cy="6858000"/>
          </a:xfrm>
          <a:prstGeom prst="rect">
            <a:avLst/>
          </a:prstGeom>
          <a:noFill/>
          <a:ln>
            <a:noFill/>
          </a:ln>
        </p:spPr>
      </p:pic>
      <p:sp>
        <p:nvSpPr>
          <p:cNvPr id="158" name="Google Shape;158;p27"/>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Jongens en meisjes zijn anders </a:t>
            </a:r>
            <a:endParaRPr/>
          </a:p>
          <a:p>
            <a:pPr indent="-419100" lvl="0" marL="457200" rtl="0" algn="l">
              <a:spcBef>
                <a:spcPts val="0"/>
              </a:spcBef>
              <a:spcAft>
                <a:spcPts val="0"/>
              </a:spcAft>
              <a:buSzPts val="3000"/>
              <a:buChar char="○"/>
            </a:pPr>
            <a:r>
              <a:rPr lang="en"/>
              <a:t>Lichaam verkennen en aanraken</a:t>
            </a:r>
            <a:endParaRPr/>
          </a:p>
          <a:p>
            <a:pPr indent="-419100" lvl="0" marL="457200" rtl="0" algn="l">
              <a:spcBef>
                <a:spcPts val="0"/>
              </a:spcBef>
              <a:spcAft>
                <a:spcPts val="0"/>
              </a:spcAft>
              <a:buSzPts val="3000"/>
              <a:buChar char="○"/>
            </a:pPr>
            <a:r>
              <a:rPr lang="en"/>
              <a:t>Zindelijkheid</a:t>
            </a:r>
            <a:endParaRPr/>
          </a:p>
          <a:p>
            <a:pPr indent="-419100" lvl="0" marL="457200" rtl="0" algn="l">
              <a:spcBef>
                <a:spcPts val="0"/>
              </a:spcBef>
              <a:spcAft>
                <a:spcPts val="0"/>
              </a:spcAft>
              <a:buSzPts val="3000"/>
              <a:buChar char="○"/>
            </a:pPr>
            <a:r>
              <a:rPr lang="en"/>
              <a:t>Anale fase</a:t>
            </a:r>
            <a:br>
              <a:rPr lang="en"/>
            </a:br>
            <a:endParaRPr/>
          </a:p>
        </p:txBody>
      </p:sp>
      <p:sp>
        <p:nvSpPr>
          <p:cNvPr id="159" name="Google Shape;159;p27"/>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Seksuele ontwikkeling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